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3" r:id="rId3"/>
    <p:sldMasterId id="2147483684" r:id="rId4"/>
  </p:sldMasterIdLst>
  <p:notesMasterIdLst>
    <p:notesMasterId r:id="rId5"/>
  </p:notesMasterIdLst>
  <p:sldIdLst>
    <p:sldId id="256" r:id="rId6"/>
    <p:sldId id="257" r:id="rId7"/>
    <p:sldId id="258" r:id="rId8"/>
    <p:sldId id="259" r:id="rId9"/>
  </p:sldIdLst>
  <p:sldSz cy="6858000" cx="12192000"/>
  <p:notesSz cx="6858000" cy="9144000"/>
  <p:embeddedFontLst>
    <p:embeddedFont>
      <p:font typeface="Nunito SemiBold"/>
      <p:regular r:id="rId10"/>
      <p:bold r:id="rId11"/>
      <p:italic r:id="rId12"/>
      <p:boldItalic r:id="rId13"/>
    </p:embeddedFon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fntdata"/><Relationship Id="rId10" Type="http://schemas.openxmlformats.org/officeDocument/2006/relationships/font" Target="fonts/NunitoSemiBold-regular.fntdata"/><Relationship Id="rId13" Type="http://schemas.openxmlformats.org/officeDocument/2006/relationships/font" Target="fonts/NunitoSemiBold-boldItalic.fntdata"/><Relationship Id="rId12" Type="http://schemas.openxmlformats.org/officeDocument/2006/relationships/font" Target="fonts/NunitoSemi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9" name="Google Shape;31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9d7742fb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gf9d7742fb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783daa0ab_0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1" name="Google Shape;341;ge783daa0ab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5.png"/><Relationship Id="rId4" Type="http://schemas.openxmlformats.org/officeDocument/2006/relationships/image" Target="../media/image40.png"/><Relationship Id="rId5"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0.png"/><Relationship Id="rId6" Type="http://schemas.openxmlformats.org/officeDocument/2006/relationships/image" Target="../media/image3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5" name="Shape 165"/>
        <p:cNvGrpSpPr/>
        <p:nvPr/>
      </p:nvGrpSpPr>
      <p:grpSpPr>
        <a:xfrm>
          <a:off x="0" y="0"/>
          <a:ext cx="0" cy="0"/>
          <a:chOff x="0" y="0"/>
          <a:chExt cx="0" cy="0"/>
        </a:xfrm>
      </p:grpSpPr>
      <p:sp>
        <p:nvSpPr>
          <p:cNvPr id="166" name="Google Shape;166;p20"/>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20"/>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8" name="Google Shape;168;p2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71" name="Google Shape;171;p21"/>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1"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id="172" name="Google Shape;172;p21"/>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3" name="Google Shape;173;p21"/>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grpSp>
        <p:nvGrpSpPr>
          <p:cNvPr id="174" name="Google Shape;174;p21"/>
          <p:cNvGrpSpPr/>
          <p:nvPr/>
        </p:nvGrpSpPr>
        <p:grpSpPr>
          <a:xfrm>
            <a:off x="0" y="-446"/>
            <a:ext cx="8094367" cy="6867143"/>
            <a:chOff x="0" y="-446"/>
            <a:chExt cx="8094367" cy="6867143"/>
          </a:xfrm>
        </p:grpSpPr>
        <p:pic>
          <p:nvPicPr>
            <p:cNvPr descr="Image" id="175" name="Google Shape;175;p21"/>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176" name="Google Shape;176;p21"/>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7" name="Google Shape;177;p21"/>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178" name="Google Shape;178;p21"/>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79" name="Google Shape;179;p21"/>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80" name="Shape 180"/>
        <p:cNvGrpSpPr/>
        <p:nvPr/>
      </p:nvGrpSpPr>
      <p:grpSpPr>
        <a:xfrm>
          <a:off x="0" y="0"/>
          <a:ext cx="0" cy="0"/>
          <a:chOff x="0" y="0"/>
          <a:chExt cx="0" cy="0"/>
        </a:xfrm>
      </p:grpSpPr>
      <p:pic>
        <p:nvPicPr>
          <p:cNvPr id="181" name="Google Shape;181;p22"/>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182" name="Google Shape;182;p2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83" name="Google Shape;183;p22"/>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84" name="Google Shape;184;p22"/>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85" name="Google Shape;185;p22"/>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6" name="Google Shape;186;p2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87" name="Google Shape;187;p22"/>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8" name="Shape 188"/>
        <p:cNvGrpSpPr/>
        <p:nvPr/>
      </p:nvGrpSpPr>
      <p:grpSpPr>
        <a:xfrm>
          <a:off x="0" y="0"/>
          <a:ext cx="0" cy="0"/>
          <a:chOff x="0" y="0"/>
          <a:chExt cx="0" cy="0"/>
        </a:xfrm>
      </p:grpSpPr>
      <p:pic>
        <p:nvPicPr>
          <p:cNvPr descr="Image" id="189" name="Google Shape;189;p2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190" name="Google Shape;190;p2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191" name="Google Shape;191;p2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92" name="Google Shape;192;p2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194" name="Google Shape;194;p23"/>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95" name="Google Shape;195;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sz="2800">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000"/>
              <a:buFont typeface="Arial"/>
              <a:buChar char="•"/>
              <a:defRPr sz="2000"/>
            </a:lvl2pPr>
            <a:lvl3pPr lvl="2" marR="0" rtl="0" algn="l">
              <a:lnSpc>
                <a:spcPct val="90000"/>
              </a:lnSpc>
              <a:spcBef>
                <a:spcPts val="500"/>
              </a:spcBef>
              <a:spcAft>
                <a:spcPts val="0"/>
              </a:spcAft>
              <a:buClr>
                <a:schemeClr val="dk1"/>
              </a:buClr>
              <a:buSzPts val="1800"/>
              <a:buFont typeface="Arial"/>
              <a:buChar char="•"/>
              <a:defRPr sz="1800"/>
            </a:lvl3pPr>
            <a:lvl4pPr lvl="3" marR="0" rtl="0" algn="l">
              <a:lnSpc>
                <a:spcPct val="90000"/>
              </a:lnSpc>
              <a:spcBef>
                <a:spcPts val="500"/>
              </a:spcBef>
              <a:spcAft>
                <a:spcPts val="0"/>
              </a:spcAft>
              <a:buClr>
                <a:schemeClr val="dk1"/>
              </a:buClr>
              <a:buSzPts val="1600"/>
              <a:buFont typeface="Arial"/>
              <a:buChar char="•"/>
              <a:defRPr sz="1600"/>
            </a:lvl4pPr>
            <a:lvl5pPr lvl="4" marR="0" rtl="0" algn="l">
              <a:lnSpc>
                <a:spcPct val="90000"/>
              </a:lnSpc>
              <a:spcBef>
                <a:spcPts val="500"/>
              </a:spcBef>
              <a:spcAft>
                <a:spcPts val="0"/>
              </a:spcAft>
              <a:buClr>
                <a:schemeClr val="dk1"/>
              </a:buClr>
              <a:buSzPts val="1600"/>
              <a:buFont typeface="Arial"/>
              <a:buChar char="•"/>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96" name="Google Shape;196;p2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197" name="Google Shape;197;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8" name="Shape 198"/>
        <p:cNvGrpSpPr/>
        <p:nvPr/>
      </p:nvGrpSpPr>
      <p:grpSpPr>
        <a:xfrm>
          <a:off x="0" y="0"/>
          <a:ext cx="0" cy="0"/>
          <a:chOff x="0" y="0"/>
          <a:chExt cx="0" cy="0"/>
        </a:xfrm>
      </p:grpSpPr>
      <p:pic>
        <p:nvPicPr>
          <p:cNvPr descr="Image" id="199" name="Google Shape;199;p24"/>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200" name="Google Shape;200;p2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01" name="Google Shape;201;p24"/>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02" name="Google Shape;20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descr="Image" id="203" name="Google Shape;203;p24"/>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204" name="Google Shape;204;p24"/>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205" name="Google Shape;205;p24"/>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206" name="Google Shape;206;p2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209" name="Google Shape;209;p2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0" name="Google Shape;210;p2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11" name="Google Shape;211;p2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12" name="Google Shape;212;p2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3" name="Google Shape;213;p2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4" name="Google Shape;214;p2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217" name="Google Shape;217;p2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8" name="Google Shape;218;p2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19" name="Google Shape;219;p2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20" name="Google Shape;220;p2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1" name="Google Shape;221;p2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2" name="Google Shape;222;p26"/>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225" name="Google Shape;225;p2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26" name="Google Shape;226;p2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27" name="Google Shape;227;p2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28" name="Google Shape;228;p2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9" name="Google Shape;229;p2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0" name="Google Shape;230;p2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31" name="Shape 231"/>
        <p:cNvGrpSpPr/>
        <p:nvPr/>
      </p:nvGrpSpPr>
      <p:grpSpPr>
        <a:xfrm>
          <a:off x="0" y="0"/>
          <a:ext cx="0" cy="0"/>
          <a:chOff x="0" y="0"/>
          <a:chExt cx="0" cy="0"/>
        </a:xfrm>
      </p:grpSpPr>
      <p:pic>
        <p:nvPicPr>
          <p:cNvPr id="232" name="Google Shape;232;p2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33" name="Google Shape;233;p2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4" name="Google Shape;234;p2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5" name="Google Shape;235;p2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36" name="Google Shape;236;p2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37" name="Google Shape;237;p2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8" name="Google Shape;238;p2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39" name="Shape 239"/>
        <p:cNvGrpSpPr/>
        <p:nvPr/>
      </p:nvGrpSpPr>
      <p:grpSpPr>
        <a:xfrm>
          <a:off x="0" y="0"/>
          <a:ext cx="0" cy="0"/>
          <a:chOff x="0" y="0"/>
          <a:chExt cx="0" cy="0"/>
        </a:xfrm>
      </p:grpSpPr>
      <p:pic>
        <p:nvPicPr>
          <p:cNvPr id="240" name="Google Shape;240;p29"/>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241" name="Google Shape;241;p2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42" name="Google Shape;242;p2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43" name="Google Shape;243;p2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4" name="Google Shape;244;p2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45" name="Google Shape;245;p2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46" name="Google Shape;246;p2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47" name="Shape 247"/>
        <p:cNvGrpSpPr/>
        <p:nvPr/>
      </p:nvGrpSpPr>
      <p:grpSpPr>
        <a:xfrm>
          <a:off x="0" y="0"/>
          <a:ext cx="0" cy="0"/>
          <a:chOff x="0" y="0"/>
          <a:chExt cx="0" cy="0"/>
        </a:xfrm>
      </p:grpSpPr>
      <p:pic>
        <p:nvPicPr>
          <p:cNvPr id="248" name="Google Shape;248;p30"/>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49" name="Google Shape;249;p3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0" name="Google Shape;250;p3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51" name="Google Shape;251;p3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52" name="Google Shape;252;p3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53" name="Google Shape;253;p3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4" name="Google Shape;254;p3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55" name="Shape 255"/>
        <p:cNvGrpSpPr/>
        <p:nvPr/>
      </p:nvGrpSpPr>
      <p:grpSpPr>
        <a:xfrm>
          <a:off x="0" y="0"/>
          <a:ext cx="0" cy="0"/>
          <a:chOff x="0" y="0"/>
          <a:chExt cx="0" cy="0"/>
        </a:xfrm>
      </p:grpSpPr>
      <p:pic>
        <p:nvPicPr>
          <p:cNvPr id="256" name="Google Shape;256;p31"/>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257" name="Google Shape;257;p3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8" name="Google Shape;258;p3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59" name="Google Shape;259;p3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0" name="Google Shape;260;p3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61" name="Google Shape;261;p3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62" name="Google Shape;262;p3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63" name="Shape 263"/>
        <p:cNvGrpSpPr/>
        <p:nvPr/>
      </p:nvGrpSpPr>
      <p:grpSpPr>
        <a:xfrm>
          <a:off x="0" y="0"/>
          <a:ext cx="0" cy="0"/>
          <a:chOff x="0" y="0"/>
          <a:chExt cx="0" cy="0"/>
        </a:xfrm>
      </p:grpSpPr>
      <p:pic>
        <p:nvPicPr>
          <p:cNvPr id="264" name="Google Shape;264;p3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65" name="Google Shape;265;p3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66" name="Google Shape;266;p3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7" name="Google Shape;267;p3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8" name="Google Shape;268;p3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69" name="Google Shape;269;p3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0" name="Google Shape;270;p3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71" name="Shape 271"/>
        <p:cNvGrpSpPr/>
        <p:nvPr/>
      </p:nvGrpSpPr>
      <p:grpSpPr>
        <a:xfrm>
          <a:off x="0" y="0"/>
          <a:ext cx="0" cy="0"/>
          <a:chOff x="0" y="0"/>
          <a:chExt cx="0" cy="0"/>
        </a:xfrm>
      </p:grpSpPr>
      <p:pic>
        <p:nvPicPr>
          <p:cNvPr id="272" name="Google Shape;272;p33"/>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273" name="Google Shape;273;p3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4" name="Google Shape;274;p3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75" name="Google Shape;275;p3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6" name="Google Shape;276;p3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Arial"/>
                <a:ea typeface="Arial"/>
                <a:cs typeface="Arial"/>
                <a:sym typeface="Arial"/>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77" name="Google Shape;277;p3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8" name="Google Shape;278;p33"/>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279" name="Shape 279"/>
        <p:cNvGrpSpPr/>
        <p:nvPr/>
      </p:nvGrpSpPr>
      <p:grpSpPr>
        <a:xfrm>
          <a:off x="0" y="0"/>
          <a:ext cx="0" cy="0"/>
          <a:chOff x="0" y="0"/>
          <a:chExt cx="0" cy="0"/>
        </a:xfrm>
      </p:grpSpPr>
      <p:pic>
        <p:nvPicPr>
          <p:cNvPr descr="Image" id="280" name="Google Shape;280;p34"/>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281" name="Google Shape;281;p34"/>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282" name="Google Shape;282;p34"/>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3" name="Google Shape;283;p34"/>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284" name="Google Shape;284;p34"/>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285" name="Shape 285"/>
        <p:cNvGrpSpPr/>
        <p:nvPr/>
      </p:nvGrpSpPr>
      <p:grpSpPr>
        <a:xfrm>
          <a:off x="0" y="0"/>
          <a:ext cx="0" cy="0"/>
          <a:chOff x="0" y="0"/>
          <a:chExt cx="0" cy="0"/>
        </a:xfrm>
      </p:grpSpPr>
      <p:pic>
        <p:nvPicPr>
          <p:cNvPr descr="Image" id="286" name="Google Shape;286;p3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287" name="Google Shape;287;p3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288" name="Google Shape;288;p3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9" name="Google Shape;289;p3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290" name="Google Shape;290;p3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291" name="Google Shape;291;p35"/>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292" name="Google Shape;292;p35"/>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
        <p:nvSpPr>
          <p:cNvPr id="293" name="Google Shape;293;p3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94" name="Google Shape;294;p3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295" name="Google Shape;295;p35"/>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96" name="Shape 296"/>
        <p:cNvGrpSpPr/>
        <p:nvPr/>
      </p:nvGrpSpPr>
      <p:grpSpPr>
        <a:xfrm>
          <a:off x="0" y="0"/>
          <a:ext cx="0" cy="0"/>
          <a:chOff x="0" y="0"/>
          <a:chExt cx="0" cy="0"/>
        </a:xfrm>
      </p:grpSpPr>
      <p:pic>
        <p:nvPicPr>
          <p:cNvPr id="297" name="Google Shape;297;p36"/>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298" name="Google Shape;298;p36"/>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299" name="Google Shape;299;p36"/>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00" name="Google Shape;300;p36"/>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01" name="Google Shape;301;p36"/>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302" name="Google Shape;302;p36"/>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303" name="Google Shape;303;p36"/>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304" name="Google Shape;304;p36"/>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5" name="Google Shape;305;p36"/>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306" name="Google Shape;306;p36"/>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307" name="Google Shape;307;p36"/>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308" name="Google Shape;308;p36"/>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9" name="Shape 309"/>
        <p:cNvGrpSpPr/>
        <p:nvPr/>
      </p:nvGrpSpPr>
      <p:grpSpPr>
        <a:xfrm>
          <a:off x="0" y="0"/>
          <a:ext cx="0" cy="0"/>
          <a:chOff x="0" y="0"/>
          <a:chExt cx="0" cy="0"/>
        </a:xfrm>
      </p:grpSpPr>
      <p:pic>
        <p:nvPicPr>
          <p:cNvPr id="310" name="Google Shape;310;p37"/>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311" name="Google Shape;311;p3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12" name="Google Shape;312;p37"/>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13" name="Google Shape;313;p37"/>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4" name="Google Shape;314;p37"/>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15" name="Google Shape;315;p3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316" name="Google Shape;316;p37"/>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21.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4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64" name="Google Shape;164;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s://corporatefinanceinstitute.com/resources/knowledge/other/full-time-equivalent-fte/" TargetMode="External"/><Relationship Id="rId5" Type="http://schemas.openxmlformats.org/officeDocument/2006/relationships/hyperlink" Target="https://docs.google.com/spreadsheets/d/1PcGaKKnNYmj5sNvSBV6C2nKB-lIRuzpRg_-bU2RU7y8/edit#gid=14314095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corporatefinanceinstitute.com/resources/knowledge/other/full-time-equivalent-f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6257925" y="2254897"/>
            <a:ext cx="5369400" cy="1229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Additional </a:t>
            </a:r>
            <a:r>
              <a:rPr lang="en-US"/>
              <a:t>Individual</a:t>
            </a:r>
            <a:r>
              <a:rPr lang="en-US"/>
              <a:t> Contributor recruitment Proposal</a:t>
            </a:r>
            <a:endParaRPr/>
          </a:p>
        </p:txBody>
      </p:sp>
      <p:sp>
        <p:nvSpPr>
          <p:cNvPr id="322" name="Google Shape;322;p38"/>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Stores Clerk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28" name="Google Shape;328;p3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Full Time Equivalent(FTE) </a:t>
            </a:r>
            <a:r>
              <a:rPr lang="en-US" sz="1000"/>
              <a:t>[</a:t>
            </a:r>
            <a:r>
              <a:rPr lang="en-US" sz="1000" u="sng">
                <a:solidFill>
                  <a:schemeClr val="hlink"/>
                </a:solidFill>
                <a:hlinkClick r:id="rId4"/>
              </a:rPr>
              <a:t>1</a:t>
            </a:r>
            <a:r>
              <a:rPr lang="en-US" sz="1000"/>
              <a:t>]</a:t>
            </a:r>
            <a:endParaRPr sz="1000"/>
          </a:p>
        </p:txBody>
      </p:sp>
      <p:sp>
        <p:nvSpPr>
          <p:cNvPr id="329" name="Google Shape;329;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0" name="Google Shape;330;p39"/>
          <p:cNvSpPr txBox="1"/>
          <p:nvPr/>
        </p:nvSpPr>
        <p:spPr>
          <a:xfrm>
            <a:off x="174950" y="1310175"/>
            <a:ext cx="113211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02124"/>
                </a:solidFill>
                <a:highlight>
                  <a:srgbClr val="FFFFFF"/>
                </a:highlight>
                <a:latin typeface="Nunito"/>
                <a:ea typeface="Nunito"/>
                <a:cs typeface="Nunito"/>
                <a:sym typeface="Nunito"/>
              </a:rPr>
              <a:t>This is a metric used to ensure an employee’s actual working hours is equivalent to the required work hours.</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rPr lang="en-US" sz="2200">
                <a:solidFill>
                  <a:srgbClr val="202124"/>
                </a:solidFill>
                <a:highlight>
                  <a:srgbClr val="FFFFFF"/>
                </a:highlight>
                <a:latin typeface="Nunito"/>
                <a:ea typeface="Nunito"/>
                <a:cs typeface="Nunito"/>
                <a:sym typeface="Nunito"/>
              </a:rPr>
              <a:t>The calculation of full-time equivalent (FTE) is </a:t>
            </a:r>
            <a:r>
              <a:rPr b="1" lang="en-US" sz="2200">
                <a:solidFill>
                  <a:srgbClr val="202124"/>
                </a:solidFill>
                <a:highlight>
                  <a:srgbClr val="FFFFFF"/>
                </a:highlight>
                <a:latin typeface="Nunito"/>
                <a:ea typeface="Nunito"/>
                <a:cs typeface="Nunito"/>
                <a:sym typeface="Nunito"/>
              </a:rPr>
              <a:t>an employee's scheduled hours divided by the employer's hours for a full-time workweek</a:t>
            </a:r>
            <a:r>
              <a:rPr lang="en-US" sz="2200">
                <a:solidFill>
                  <a:srgbClr val="202124"/>
                </a:solidFill>
                <a:highlight>
                  <a:srgbClr val="FFFFFF"/>
                </a:highlight>
                <a:latin typeface="Nunito"/>
                <a:ea typeface="Nunito"/>
                <a:cs typeface="Nunito"/>
                <a:sym typeface="Nunito"/>
              </a:rPr>
              <a:t>. When an employer has a 45-hour workweek, employees who are scheduled to work 45 hours per week are 1.0 FTEs.</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rPr lang="en-US" sz="2200">
                <a:solidFill>
                  <a:srgbClr val="202124"/>
                </a:solidFill>
                <a:highlight>
                  <a:srgbClr val="FFFFFF"/>
                </a:highlight>
                <a:latin typeface="Nunito"/>
                <a:ea typeface="Nunito"/>
                <a:cs typeface="Nunito"/>
                <a:sym typeface="Nunito"/>
              </a:rPr>
              <a:t>This means that is the FTE turns to be &gt;1 then more resources need to be considered.</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rPr lang="en-US" sz="2200">
                <a:solidFill>
                  <a:srgbClr val="202124"/>
                </a:solidFill>
                <a:highlight>
                  <a:srgbClr val="FFFFFF"/>
                </a:highlight>
                <a:latin typeface="Nunito"/>
                <a:ea typeface="Nunito"/>
                <a:cs typeface="Nunito"/>
                <a:sym typeface="Nunito"/>
              </a:rPr>
              <a:t>With this in mind kindly find </a:t>
            </a:r>
            <a:r>
              <a:rPr lang="en-US" sz="2200" u="sng">
                <a:solidFill>
                  <a:schemeClr val="hlink"/>
                </a:solidFill>
                <a:highlight>
                  <a:srgbClr val="FFFFFF"/>
                </a:highlight>
                <a:latin typeface="Nunito"/>
                <a:ea typeface="Nunito"/>
                <a:cs typeface="Nunito"/>
                <a:sym typeface="Nunito"/>
                <a:hlinkClick r:id="rId5"/>
              </a:rPr>
              <a:t>FTE</a:t>
            </a:r>
            <a:r>
              <a:rPr lang="en-US" sz="2200">
                <a:solidFill>
                  <a:srgbClr val="202124"/>
                </a:solidFill>
                <a:highlight>
                  <a:srgbClr val="FFFFFF"/>
                </a:highlight>
                <a:latin typeface="Nunito"/>
                <a:ea typeface="Nunito"/>
                <a:cs typeface="Nunito"/>
                <a:sym typeface="Nunito"/>
              </a:rPr>
              <a:t> values for team.</a:t>
            </a:r>
            <a:endParaRPr sz="2200">
              <a:solidFill>
                <a:srgbClr val="202124"/>
              </a:solidFill>
              <a:highlight>
                <a:srgbClr val="FFFFFF"/>
              </a:highlight>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6" name="Google Shape;336;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Stores daily activities</a:t>
            </a:r>
            <a:r>
              <a:rPr lang="en-US" sz="1000"/>
              <a:t>[</a:t>
            </a:r>
            <a:r>
              <a:rPr lang="en-US" sz="1000" u="sng">
                <a:solidFill>
                  <a:schemeClr val="hlink"/>
                </a:solidFill>
                <a:hlinkClick r:id="rId4"/>
              </a:rPr>
              <a:t>2</a:t>
            </a:r>
            <a:r>
              <a:rPr lang="en-US" sz="1000"/>
              <a:t>]</a:t>
            </a:r>
            <a:endParaRPr sz="1000"/>
          </a:p>
        </p:txBody>
      </p:sp>
      <p:sp>
        <p:nvSpPr>
          <p:cNvPr id="337" name="Google Shape;337;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8" name="Google Shape;338;p40"/>
          <p:cNvSpPr txBox="1"/>
          <p:nvPr/>
        </p:nvSpPr>
        <p:spPr>
          <a:xfrm>
            <a:off x="174950" y="1310175"/>
            <a:ext cx="113211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rgbClr val="202124"/>
                </a:solidFill>
                <a:highlight>
                  <a:srgbClr val="FFFFFF"/>
                </a:highlight>
                <a:latin typeface="Nunito"/>
                <a:ea typeface="Nunito"/>
                <a:cs typeface="Nunito"/>
                <a:sym typeface="Nunito"/>
              </a:rPr>
              <a:t>Inventory &amp; tools/Keys Issuance to:</a:t>
            </a:r>
            <a:endParaRPr sz="22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368300" lvl="0" marL="457200" rtl="0" algn="l">
              <a:spcBef>
                <a:spcPts val="0"/>
              </a:spcBef>
              <a:spcAft>
                <a:spcPts val="0"/>
              </a:spcAft>
              <a:buClr>
                <a:srgbClr val="202124"/>
              </a:buClr>
              <a:buSzPts val="2200"/>
              <a:buFont typeface="Nunito"/>
              <a:buAutoNum type="arabicPeriod"/>
            </a:pPr>
            <a:r>
              <a:rPr lang="en-US" sz="2200">
                <a:solidFill>
                  <a:srgbClr val="202124"/>
                </a:solidFill>
                <a:highlight>
                  <a:srgbClr val="FFFFFF"/>
                </a:highlight>
                <a:latin typeface="Nunito"/>
                <a:ea typeface="Nunito"/>
                <a:cs typeface="Nunito"/>
                <a:sym typeface="Nunito"/>
              </a:rPr>
              <a:t>Network Operations</a:t>
            </a:r>
            <a:endParaRPr sz="2200">
              <a:solidFill>
                <a:srgbClr val="202124"/>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Field </a:t>
            </a:r>
            <a:r>
              <a:rPr lang="en-US" sz="1000">
                <a:solidFill>
                  <a:srgbClr val="202124"/>
                </a:solidFill>
                <a:highlight>
                  <a:srgbClr val="FFFFFF"/>
                </a:highlight>
                <a:latin typeface="Nunito"/>
                <a:ea typeface="Nunito"/>
                <a:cs typeface="Nunito"/>
                <a:sym typeface="Nunito"/>
              </a:rPr>
              <a:t>Maintenance</a:t>
            </a:r>
            <a:endParaRPr sz="10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Final Assembly</a:t>
            </a:r>
            <a:endParaRPr sz="10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Sub Assembly</a:t>
            </a:r>
            <a:endParaRPr sz="10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QA/Calibration</a:t>
            </a:r>
            <a:endParaRPr sz="1000">
              <a:solidFill>
                <a:srgbClr val="202124"/>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368300" lvl="0" marL="457200" rtl="0" algn="l">
              <a:spcBef>
                <a:spcPts val="0"/>
              </a:spcBef>
              <a:spcAft>
                <a:spcPts val="0"/>
              </a:spcAft>
              <a:buClr>
                <a:srgbClr val="202124"/>
              </a:buClr>
              <a:buSzPts val="2200"/>
              <a:buFont typeface="Nunito"/>
              <a:buAutoNum type="arabicPeriod"/>
            </a:pPr>
            <a:r>
              <a:rPr lang="en-US" sz="2200">
                <a:solidFill>
                  <a:srgbClr val="202124"/>
                </a:solidFill>
                <a:highlight>
                  <a:srgbClr val="FFFFFF"/>
                </a:highlight>
                <a:latin typeface="Nunito"/>
                <a:ea typeface="Nunito"/>
                <a:cs typeface="Nunito"/>
                <a:sym typeface="Nunito"/>
              </a:rPr>
              <a:t>KOKO Labs</a:t>
            </a:r>
            <a:endParaRPr sz="2200">
              <a:solidFill>
                <a:srgbClr val="202124"/>
              </a:solidFill>
              <a:highlight>
                <a:srgbClr val="FFFFFF"/>
              </a:highlight>
              <a:latin typeface="Nunito"/>
              <a:ea typeface="Nunito"/>
              <a:cs typeface="Nunito"/>
              <a:sym typeface="Nunito"/>
            </a:endParaRPr>
          </a:p>
          <a:p>
            <a:pPr indent="0" lvl="0" marL="457200" rtl="0" algn="l">
              <a:spcBef>
                <a:spcPts val="0"/>
              </a:spcBef>
              <a:spcAft>
                <a:spcPts val="0"/>
              </a:spcAft>
              <a:buNone/>
            </a:pPr>
            <a:r>
              <a:t/>
            </a:r>
            <a:endParaRPr sz="22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Veg Oil Project</a:t>
            </a:r>
            <a:endParaRPr sz="10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Milk ATM Project</a:t>
            </a:r>
            <a:endParaRPr sz="1000">
              <a:solidFill>
                <a:srgbClr val="202124"/>
              </a:solidFill>
              <a:highlight>
                <a:srgbClr val="FFFFFF"/>
              </a:highlight>
              <a:latin typeface="Nunito"/>
              <a:ea typeface="Nunito"/>
              <a:cs typeface="Nunito"/>
              <a:sym typeface="Nunito"/>
            </a:endParaRPr>
          </a:p>
          <a:p>
            <a:pPr indent="-292100" lvl="0" marL="457200" rtl="0" algn="l">
              <a:spcBef>
                <a:spcPts val="0"/>
              </a:spcBef>
              <a:spcAft>
                <a:spcPts val="0"/>
              </a:spcAft>
              <a:buClr>
                <a:srgbClr val="202124"/>
              </a:buClr>
              <a:buSzPts val="1000"/>
              <a:buFont typeface="Nunito"/>
              <a:buChar char="●"/>
            </a:pPr>
            <a:r>
              <a:rPr lang="en-US" sz="1000">
                <a:solidFill>
                  <a:srgbClr val="202124"/>
                </a:solidFill>
                <a:highlight>
                  <a:srgbClr val="FFFFFF"/>
                </a:highlight>
                <a:latin typeface="Nunito"/>
                <a:ea typeface="Nunito"/>
                <a:cs typeface="Nunito"/>
                <a:sym typeface="Nunito"/>
              </a:rPr>
              <a:t>Main lab</a:t>
            </a:r>
            <a:endParaRPr sz="10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solidFill>
                <a:srgbClr val="202124"/>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solidFill>
                <a:srgbClr val="202124"/>
              </a:solidFill>
              <a:highlight>
                <a:srgbClr val="FFFFFF"/>
              </a:highlight>
              <a:latin typeface="Nunito"/>
              <a:ea typeface="Nunito"/>
              <a:cs typeface="Nunito"/>
              <a:sym typeface="Nunito"/>
            </a:endParaRPr>
          </a:p>
          <a:p>
            <a:pPr indent="-368300" lvl="0" marL="457200" rtl="0" algn="l">
              <a:spcBef>
                <a:spcPts val="0"/>
              </a:spcBef>
              <a:spcAft>
                <a:spcPts val="0"/>
              </a:spcAft>
              <a:buClr>
                <a:srgbClr val="202124"/>
              </a:buClr>
              <a:buSzPts val="2200"/>
              <a:buFont typeface="Nunito"/>
              <a:buAutoNum type="arabicPeriod"/>
            </a:pPr>
            <a:r>
              <a:rPr lang="en-US" sz="2200">
                <a:solidFill>
                  <a:srgbClr val="202124"/>
                </a:solidFill>
                <a:highlight>
                  <a:srgbClr val="FFFFFF"/>
                </a:highlight>
                <a:latin typeface="Nunito"/>
                <a:ea typeface="Nunito"/>
                <a:cs typeface="Nunito"/>
                <a:sym typeface="Nunito"/>
              </a:rPr>
              <a:t>Agent Sales</a:t>
            </a:r>
            <a:endParaRPr sz="2200">
              <a:solidFill>
                <a:srgbClr val="202124"/>
              </a:solidFill>
              <a:highlight>
                <a:srgbClr val="FFFFFF"/>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descr="KY.jpg" id="343" name="Google Shape;343;p41"/>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344" name="Google Shape;344;p41"/>
          <p:cNvSpPr txBox="1"/>
          <p:nvPr>
            <p:ph type="title"/>
          </p:nvPr>
        </p:nvSpPr>
        <p:spPr>
          <a:xfrm>
            <a:off x="5519075" y="28593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